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77" r:id="rId3"/>
    <p:sldId id="279" r:id="rId4"/>
    <p:sldId id="282" r:id="rId5"/>
    <p:sldId id="273" r:id="rId6"/>
    <p:sldId id="274" r:id="rId7"/>
    <p:sldId id="285" r:id="rId8"/>
    <p:sldId id="280" r:id="rId9"/>
    <p:sldId id="276" r:id="rId10"/>
    <p:sldId id="278" r:id="rId11"/>
    <p:sldId id="281" r:id="rId12"/>
  </p:sldIdLst>
  <p:sldSz cx="12192000" cy="6858000"/>
  <p:notesSz cx="6858000" cy="9144000"/>
  <p:custDataLst>
    <p:tags r:id="rId15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97" userDrawn="1">
          <p15:clr>
            <a:srgbClr val="A4A3A4"/>
          </p15:clr>
        </p15:guide>
        <p15:guide id="2" pos="5881" userDrawn="1">
          <p15:clr>
            <a:srgbClr val="A4A3A4"/>
          </p15:clr>
        </p15:guide>
        <p15:guide id="3" pos="2933" userDrawn="1">
          <p15:clr>
            <a:srgbClr val="A4A3A4"/>
          </p15:clr>
        </p15:guide>
        <p15:guide id="4" pos="3500" userDrawn="1">
          <p15:clr>
            <a:srgbClr val="A4A3A4"/>
          </p15:clr>
        </p15:guide>
        <p15:guide id="5" pos="370" userDrawn="1">
          <p15:clr>
            <a:srgbClr val="A4A3A4"/>
          </p15:clr>
        </p15:guide>
        <p15:guide id="6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AF23"/>
    <a:srgbClr val="85BC22"/>
    <a:srgbClr val="3C5B4B"/>
    <a:srgbClr val="457B92"/>
    <a:srgbClr val="1F171B"/>
    <a:srgbClr val="493E1B"/>
    <a:srgbClr val="121813"/>
    <a:srgbClr val="0560A9"/>
    <a:srgbClr val="B91020"/>
    <a:srgbClr val="C4D6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61" autoAdjust="0"/>
    <p:restoredTop sz="94268" autoAdjust="0"/>
  </p:normalViewPr>
  <p:slideViewPr>
    <p:cSldViewPr snapToGrid="0">
      <p:cViewPr varScale="1">
        <p:scale>
          <a:sx n="107" d="100"/>
          <a:sy n="107" d="100"/>
        </p:scale>
        <p:origin x="1146" y="96"/>
      </p:cViewPr>
      <p:guideLst>
        <p:guide pos="597"/>
        <p:guide pos="5881"/>
        <p:guide pos="2933"/>
        <p:guide pos="3500"/>
        <p:guide pos="37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64" d="100"/>
          <a:sy n="64" d="100"/>
        </p:scale>
        <p:origin x="3115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C13F1-DDB0-44F8-BD2A-B92FFAE3EE85}" type="datetimeFigureOut">
              <a:rPr lang="de-DE" smtClean="0"/>
              <a:t>13.06.2023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C7D1E2-EF4C-4CF9-BEA2-884B52D3DA4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83585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502351-2452-4ECF-98DB-AA150419AC5F}" type="datetimeFigureOut">
              <a:rPr lang="de-DE" smtClean="0"/>
              <a:t>13.06.2023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768E9-CAE8-4A34-BCC5-31A674E88F1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9680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768E9-CAE8-4A34-BCC5-31A674E88F14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1966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768E9-CAE8-4A34-BCC5-31A674E88F14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9831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768E9-CAE8-4A34-BCC5-31A674E88F14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6891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768E9-CAE8-4A34-BCC5-31A674E88F14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791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768E9-CAE8-4A34-BCC5-31A674E88F14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7304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3C5B4B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0" y="6324600"/>
            <a:ext cx="2743200" cy="273050"/>
          </a:xfrm>
          <a:prstGeom prst="rect">
            <a:avLst/>
          </a:prstGeom>
        </p:spPr>
        <p:txBody>
          <a:bodyPr lIns="144000" anchor="ctr"/>
          <a:lstStyle>
            <a:lvl1pPr>
              <a:defRPr sz="1050" b="1">
                <a:solidFill>
                  <a:srgbClr val="85BC22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fld id="{0322D779-3553-48E7-9D26-67302A586605}" type="datetime4">
              <a:rPr lang="de-DE" smtClean="0"/>
              <a:t>13. Juni 2023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658600" y="6597651"/>
            <a:ext cx="533400" cy="260350"/>
          </a:xfrm>
          <a:prstGeom prst="rect">
            <a:avLst/>
          </a:prstGeom>
        </p:spPr>
        <p:txBody>
          <a:bodyPr rIns="144000" anchor="ctr"/>
          <a:lstStyle>
            <a:lvl1pPr algn="r">
              <a:defRPr sz="1050" b="1">
                <a:solidFill>
                  <a:schemeClr val="bg1"/>
                </a:solidFill>
                <a:latin typeface="Frutiger Next Com Condensed" panose="020B0506040204020203" pitchFamily="34" charset="0"/>
                <a:cs typeface="Arial" panose="020B0604020202020204" pitchFamily="34" charset="0"/>
              </a:defRPr>
            </a:lvl1pPr>
          </a:lstStyle>
          <a:p>
            <a:fld id="{E03BC654-88A0-4713-9295-98A84BC9931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261613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rgbClr val="3C5B4B"/>
                </a:solidFill>
              </a:defRPr>
            </a:lvl1pPr>
            <a:lvl2pPr>
              <a:defRPr sz="2800">
                <a:solidFill>
                  <a:srgbClr val="3C5B4B"/>
                </a:solidFill>
              </a:defRPr>
            </a:lvl2pPr>
            <a:lvl3pPr>
              <a:defRPr sz="2400">
                <a:solidFill>
                  <a:srgbClr val="3C5B4B"/>
                </a:solidFill>
              </a:defRPr>
            </a:lvl3pPr>
            <a:lvl4pPr>
              <a:defRPr sz="2000">
                <a:solidFill>
                  <a:srgbClr val="3C5B4B"/>
                </a:solidFill>
              </a:defRPr>
            </a:lvl4pPr>
            <a:lvl5pPr>
              <a:defRPr sz="2000">
                <a:solidFill>
                  <a:srgbClr val="3C5B4B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3C5B4B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0"/>
          </p:nvPr>
        </p:nvSpPr>
        <p:spPr>
          <a:xfrm>
            <a:off x="0" y="6324600"/>
            <a:ext cx="2743200" cy="273050"/>
          </a:xfrm>
          <a:prstGeom prst="rect">
            <a:avLst/>
          </a:prstGeom>
        </p:spPr>
        <p:txBody>
          <a:bodyPr lIns="144000" anchor="ctr"/>
          <a:lstStyle>
            <a:lvl1pPr>
              <a:defRPr sz="1050" b="1">
                <a:solidFill>
                  <a:srgbClr val="85BC22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fld id="{B521311A-7AFF-4BBA-BC6F-39593E1FA823}" type="datetime4">
              <a:rPr lang="de-DE" smtClean="0"/>
              <a:t>13. Juni 2023</a:t>
            </a:fld>
            <a:endParaRPr lang="de-DE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658600" y="6597651"/>
            <a:ext cx="533400" cy="260350"/>
          </a:xfrm>
          <a:prstGeom prst="rect">
            <a:avLst/>
          </a:prstGeom>
        </p:spPr>
        <p:txBody>
          <a:bodyPr rIns="144000" anchor="ctr"/>
          <a:lstStyle>
            <a:lvl1pPr algn="r">
              <a:defRPr sz="1050" b="1">
                <a:solidFill>
                  <a:schemeClr val="bg1"/>
                </a:solidFill>
                <a:latin typeface="Frutiger Next Com Condensed" panose="020B0506040204020203" pitchFamily="34" charset="0"/>
                <a:cs typeface="Arial" panose="020B0604020202020204" pitchFamily="34" charset="0"/>
              </a:defRPr>
            </a:lvl1pPr>
          </a:lstStyle>
          <a:p>
            <a:fld id="{E03BC654-88A0-4713-9295-98A84BC9931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039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3C5B4B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0"/>
          </p:nvPr>
        </p:nvSpPr>
        <p:spPr>
          <a:xfrm>
            <a:off x="0" y="6324600"/>
            <a:ext cx="2743200" cy="273050"/>
          </a:xfrm>
          <a:prstGeom prst="rect">
            <a:avLst/>
          </a:prstGeom>
        </p:spPr>
        <p:txBody>
          <a:bodyPr lIns="144000" anchor="ctr"/>
          <a:lstStyle>
            <a:lvl1pPr>
              <a:defRPr sz="1050" b="1">
                <a:solidFill>
                  <a:srgbClr val="85BC22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fld id="{4F343BB5-6A22-4AAD-8D21-A08E0FE168B9}" type="datetime4">
              <a:rPr lang="de-DE" smtClean="0"/>
              <a:t>13. Juni 2023</a:t>
            </a:fld>
            <a:endParaRPr lang="de-DE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658600" y="6597651"/>
            <a:ext cx="533400" cy="260350"/>
          </a:xfrm>
          <a:prstGeom prst="rect">
            <a:avLst/>
          </a:prstGeom>
        </p:spPr>
        <p:txBody>
          <a:bodyPr rIns="144000" anchor="ctr"/>
          <a:lstStyle>
            <a:lvl1pPr algn="r">
              <a:defRPr sz="1050" b="1">
                <a:solidFill>
                  <a:schemeClr val="bg1"/>
                </a:solidFill>
                <a:latin typeface="Frutiger Next Com Condensed" panose="020B0506040204020203" pitchFamily="34" charset="0"/>
                <a:cs typeface="Arial" panose="020B0604020202020204" pitchFamily="34" charset="0"/>
              </a:defRPr>
            </a:lvl1pPr>
          </a:lstStyle>
          <a:p>
            <a:fld id="{E03BC654-88A0-4713-9295-98A84BC9931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774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85BC22"/>
                </a:solidFill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586829"/>
            <a:ext cx="10515600" cy="458438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0" y="6324600"/>
            <a:ext cx="2743200" cy="273050"/>
          </a:xfrm>
          <a:prstGeom prst="rect">
            <a:avLst/>
          </a:prstGeom>
        </p:spPr>
        <p:txBody>
          <a:bodyPr lIns="144000" anchor="ctr"/>
          <a:lstStyle>
            <a:lvl1pPr>
              <a:defRPr sz="1050" b="1">
                <a:solidFill>
                  <a:srgbClr val="85BC22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fld id="{D6F0BEFB-B664-4370-92E5-1D626C71DC83}" type="datetime4">
              <a:rPr lang="de-DE" smtClean="0"/>
              <a:t>13. Juni 2023</a:t>
            </a:fld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658600" y="6597651"/>
            <a:ext cx="533400" cy="260350"/>
          </a:xfrm>
          <a:prstGeom prst="rect">
            <a:avLst/>
          </a:prstGeom>
        </p:spPr>
        <p:txBody>
          <a:bodyPr rIns="144000" anchor="ctr"/>
          <a:lstStyle>
            <a:lvl1pPr algn="r">
              <a:defRPr sz="1050" b="1">
                <a:solidFill>
                  <a:schemeClr val="bg1"/>
                </a:solidFill>
                <a:latin typeface="Frutiger Next Com Condensed" panose="020B0506040204020203" pitchFamily="34" charset="0"/>
                <a:cs typeface="Arial" panose="020B0604020202020204" pitchFamily="34" charset="0"/>
              </a:defRPr>
            </a:lvl1pPr>
          </a:lstStyle>
          <a:p>
            <a:fld id="{E03BC654-88A0-4713-9295-98A84BC9931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429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0" y="6324600"/>
            <a:ext cx="2743200" cy="273050"/>
          </a:xfrm>
          <a:prstGeom prst="rect">
            <a:avLst/>
          </a:prstGeom>
        </p:spPr>
        <p:txBody>
          <a:bodyPr lIns="144000" anchor="ctr"/>
          <a:lstStyle>
            <a:lvl1pPr>
              <a:defRPr sz="1050" b="1">
                <a:solidFill>
                  <a:srgbClr val="85BC22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fld id="{6566E2B4-8B97-421F-A619-496441F551F6}" type="datetime4">
              <a:rPr lang="de-DE" smtClean="0"/>
              <a:t>13. Juni 2023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658600" y="6597651"/>
            <a:ext cx="533400" cy="260350"/>
          </a:xfrm>
          <a:prstGeom prst="rect">
            <a:avLst/>
          </a:prstGeom>
        </p:spPr>
        <p:txBody>
          <a:bodyPr rIns="144000" anchor="ctr"/>
          <a:lstStyle>
            <a:lvl1pPr algn="r">
              <a:defRPr sz="1050" b="1">
                <a:solidFill>
                  <a:schemeClr val="bg1"/>
                </a:solidFill>
                <a:latin typeface="Frutiger Next Com Condensed" panose="020B0506040204020203" pitchFamily="34" charset="0"/>
                <a:cs typeface="Arial" panose="020B0604020202020204" pitchFamily="34" charset="0"/>
              </a:defRPr>
            </a:lvl1pPr>
          </a:lstStyle>
          <a:p>
            <a:fld id="{E03BC654-88A0-4713-9295-98A84BC9931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025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0"/>
          </p:nvPr>
        </p:nvSpPr>
        <p:spPr>
          <a:xfrm>
            <a:off x="0" y="6324600"/>
            <a:ext cx="2743200" cy="273050"/>
          </a:xfrm>
          <a:prstGeom prst="rect">
            <a:avLst/>
          </a:prstGeom>
        </p:spPr>
        <p:txBody>
          <a:bodyPr lIns="144000" anchor="ctr"/>
          <a:lstStyle>
            <a:lvl1pPr>
              <a:defRPr sz="1050" b="1">
                <a:solidFill>
                  <a:srgbClr val="85BC22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fld id="{1CC543EE-073C-4897-A15D-47A87676CAB4}" type="datetime4">
              <a:rPr lang="de-DE" smtClean="0"/>
              <a:t>13. Juni 2023</a:t>
            </a:fld>
            <a:endParaRPr lang="de-DE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658600" y="6597651"/>
            <a:ext cx="533400" cy="260350"/>
          </a:xfrm>
          <a:prstGeom prst="rect">
            <a:avLst/>
          </a:prstGeom>
        </p:spPr>
        <p:txBody>
          <a:bodyPr rIns="144000" anchor="ctr"/>
          <a:lstStyle>
            <a:lvl1pPr algn="r">
              <a:defRPr sz="1050" b="1">
                <a:solidFill>
                  <a:schemeClr val="bg1"/>
                </a:solidFill>
                <a:latin typeface="Frutiger Next Com Condensed" panose="020B0506040204020203" pitchFamily="34" charset="0"/>
                <a:cs typeface="Arial" panose="020B0604020202020204" pitchFamily="34" charset="0"/>
              </a:defRPr>
            </a:lvl1pPr>
          </a:lstStyle>
          <a:p>
            <a:fld id="{E03BC654-88A0-4713-9295-98A84BC9931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665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C5B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3C5B4B"/>
                </a:solidFill>
              </a:defRPr>
            </a:lvl1pPr>
            <a:lvl2pPr>
              <a:defRPr>
                <a:solidFill>
                  <a:srgbClr val="3C5B4B"/>
                </a:solidFill>
              </a:defRPr>
            </a:lvl2pPr>
            <a:lvl3pPr>
              <a:defRPr>
                <a:solidFill>
                  <a:srgbClr val="3C5B4B"/>
                </a:solidFill>
              </a:defRPr>
            </a:lvl3pPr>
            <a:lvl4pPr>
              <a:defRPr>
                <a:solidFill>
                  <a:srgbClr val="3C5B4B"/>
                </a:solidFill>
              </a:defRPr>
            </a:lvl4pPr>
            <a:lvl5pPr>
              <a:defRPr>
                <a:solidFill>
                  <a:srgbClr val="3C5B4B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10"/>
          </p:nvPr>
        </p:nvSpPr>
        <p:spPr>
          <a:xfrm>
            <a:off x="0" y="6324600"/>
            <a:ext cx="2743200" cy="273050"/>
          </a:xfrm>
          <a:prstGeom prst="rect">
            <a:avLst/>
          </a:prstGeom>
        </p:spPr>
        <p:txBody>
          <a:bodyPr lIns="144000" anchor="ctr"/>
          <a:lstStyle>
            <a:lvl1pPr>
              <a:defRPr sz="1050" b="1">
                <a:solidFill>
                  <a:srgbClr val="85BC22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fld id="{D92D909A-D261-45DC-ADA3-53B44B13AE7E}" type="datetime4">
              <a:rPr lang="de-DE" smtClean="0"/>
              <a:t>13. Juni 2023</a:t>
            </a:fld>
            <a:endParaRPr lang="de-DE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658600" y="6597651"/>
            <a:ext cx="533400" cy="260350"/>
          </a:xfrm>
          <a:prstGeom prst="rect">
            <a:avLst/>
          </a:prstGeom>
        </p:spPr>
        <p:txBody>
          <a:bodyPr rIns="144000" anchor="ctr"/>
          <a:lstStyle>
            <a:lvl1pPr algn="r">
              <a:defRPr sz="1050" b="1">
                <a:solidFill>
                  <a:schemeClr val="bg1"/>
                </a:solidFill>
                <a:latin typeface="Frutiger Next Com Condensed" panose="020B0506040204020203" pitchFamily="34" charset="0"/>
                <a:cs typeface="Arial" panose="020B0604020202020204" pitchFamily="34" charset="0"/>
              </a:defRPr>
            </a:lvl1pPr>
          </a:lstStyle>
          <a:p>
            <a:fld id="{E03BC654-88A0-4713-9295-98A84BC9931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411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0" y="6324600"/>
            <a:ext cx="2743200" cy="273050"/>
          </a:xfrm>
          <a:prstGeom prst="rect">
            <a:avLst/>
          </a:prstGeom>
        </p:spPr>
        <p:txBody>
          <a:bodyPr lIns="144000" anchor="ctr"/>
          <a:lstStyle>
            <a:lvl1pPr>
              <a:defRPr sz="1050" b="1">
                <a:solidFill>
                  <a:srgbClr val="85BC22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fld id="{9FA32189-F9E6-4B1E-AE95-ACB26F9A5099}" type="datetime4">
              <a:rPr lang="de-DE" smtClean="0"/>
              <a:t>13. Juni 2023</a:t>
            </a:fld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658600" y="6597651"/>
            <a:ext cx="533400" cy="260350"/>
          </a:xfrm>
          <a:prstGeom prst="rect">
            <a:avLst/>
          </a:prstGeom>
        </p:spPr>
        <p:txBody>
          <a:bodyPr rIns="144000" anchor="ctr"/>
          <a:lstStyle>
            <a:lvl1pPr algn="r">
              <a:defRPr sz="1050" b="1">
                <a:solidFill>
                  <a:schemeClr val="bg1"/>
                </a:solidFill>
                <a:latin typeface="Frutiger Next Com Condensed" panose="020B0506040204020203" pitchFamily="34" charset="0"/>
                <a:cs typeface="Arial" panose="020B0604020202020204" pitchFamily="34" charset="0"/>
              </a:defRPr>
            </a:lvl1pPr>
          </a:lstStyle>
          <a:p>
            <a:fld id="{E03BC654-88A0-4713-9295-98A84BC9931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201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0" y="6324600"/>
            <a:ext cx="2743200" cy="273050"/>
          </a:xfrm>
          <a:prstGeom prst="rect">
            <a:avLst/>
          </a:prstGeom>
        </p:spPr>
        <p:txBody>
          <a:bodyPr lIns="144000" anchor="ctr"/>
          <a:lstStyle>
            <a:lvl1pPr>
              <a:defRPr sz="1050" b="1">
                <a:solidFill>
                  <a:srgbClr val="85BC22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fld id="{25F4DA44-A854-4FF0-AB41-79AFD3EC31FA}" type="datetime4">
              <a:rPr lang="de-DE" smtClean="0"/>
              <a:t>13. Juni 2023</a:t>
            </a:fld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658600" y="6597651"/>
            <a:ext cx="533400" cy="260350"/>
          </a:xfrm>
          <a:prstGeom prst="rect">
            <a:avLst/>
          </a:prstGeom>
        </p:spPr>
        <p:txBody>
          <a:bodyPr rIns="144000" anchor="ctr"/>
          <a:lstStyle>
            <a:lvl1pPr algn="r">
              <a:defRPr sz="1050" b="1">
                <a:solidFill>
                  <a:schemeClr val="bg1"/>
                </a:solidFill>
                <a:latin typeface="Frutiger Next Com Condensed" panose="020B0506040204020203" pitchFamily="34" charset="0"/>
                <a:cs typeface="Arial" panose="020B0604020202020204" pitchFamily="34" charset="0"/>
              </a:defRPr>
            </a:lvl1pPr>
          </a:lstStyle>
          <a:p>
            <a:fld id="{E03BC654-88A0-4713-9295-98A84BC9931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718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bg>
      <p:bgPr>
        <a:solidFill>
          <a:schemeClr val="bg1"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0759793-28C6-477F-AB44-8E8BC4C7C5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476" y="0"/>
            <a:ext cx="5401524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1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bg>
      <p:bgPr>
        <a:solidFill>
          <a:srgbClr val="85BC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11658600" y="6597651"/>
            <a:ext cx="533400" cy="260350"/>
          </a:xfrm>
          <a:prstGeom prst="rect">
            <a:avLst/>
          </a:prstGeom>
        </p:spPr>
        <p:txBody>
          <a:bodyPr/>
          <a:lstStyle>
            <a:lvl1pPr algn="r">
              <a:defRPr sz="1050" b="1">
                <a:solidFill>
                  <a:schemeClr val="bg1"/>
                </a:solidFill>
                <a:latin typeface="Frutiger Next Com Condensed" panose="020B0506040204020203" pitchFamily="34" charset="0"/>
              </a:defRPr>
            </a:lvl1pPr>
          </a:lstStyle>
          <a:p>
            <a:fld id="{E03BC654-88A0-4713-9295-98A84BC9931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4702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0C02A689-D656-FF48-B438-A1914DECF7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411948846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think-cell Folie" r:id="rId16" imgW="7772400" imgH="10058400" progId="TCLayout.ActiveDocument.1">
                  <p:embed/>
                </p:oleObj>
              </mc:Choice>
              <mc:Fallback>
                <p:oleObj name="think-cell Folie" r:id="rId16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2317EF04-EF1D-4E44-8527-4EF956790EC2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3600" b="1" i="0" baseline="0" dirty="0">
              <a:latin typeface="Arial" panose="020B0604020202020204" pitchFamily="34" charset="0"/>
              <a:ea typeface="+mj-ea"/>
              <a:sym typeface="Arial" panose="020B0604020202020204" pitchFamily="34" charset="0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Rechteck 10"/>
          <p:cNvSpPr/>
          <p:nvPr userDrawn="1"/>
        </p:nvSpPr>
        <p:spPr>
          <a:xfrm>
            <a:off x="0" y="6597650"/>
            <a:ext cx="12192000" cy="260350"/>
          </a:xfrm>
          <a:prstGeom prst="rect">
            <a:avLst/>
          </a:prstGeom>
          <a:solidFill>
            <a:srgbClr val="85BC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050" b="1" baseline="0" dirty="0">
                <a:solidFill>
                  <a:schemeClr val="bg1"/>
                </a:solidFill>
                <a:latin typeface="Frutiger Next Com Condensed" panose="020B0506040204020203" pitchFamily="34" charset="0"/>
                <a:cs typeface="Arial" panose="020B0604020202020204" pitchFamily="34" charset="0"/>
              </a:rPr>
              <a:t>Faculty </a:t>
            </a:r>
            <a:r>
              <a:rPr lang="de-DE" altLang="de-DE" sz="1050" b="1" baseline="0" dirty="0" err="1">
                <a:solidFill>
                  <a:schemeClr val="bg1"/>
                </a:solidFill>
                <a:latin typeface="Frutiger Next Com Condensed" panose="020B0506040204020203" pitchFamily="34" charset="0"/>
                <a:cs typeface="Arial" panose="020B0604020202020204" pitchFamily="34" charset="0"/>
              </a:rPr>
              <a:t>of</a:t>
            </a:r>
            <a:r>
              <a:rPr lang="de-DE" altLang="de-DE" sz="1050" b="1" baseline="0" dirty="0">
                <a:solidFill>
                  <a:schemeClr val="bg1"/>
                </a:solidFill>
                <a:latin typeface="Frutiger Next Com Condensed" panose="020B0506040204020203" pitchFamily="34" charset="0"/>
                <a:cs typeface="Arial" panose="020B0604020202020204" pitchFamily="34" charset="0"/>
              </a:rPr>
              <a:t> Management, Economics and </a:t>
            </a:r>
            <a:r>
              <a:rPr lang="de-DE" altLang="de-DE" sz="1050" b="1" baseline="0" dirty="0" err="1">
                <a:solidFill>
                  <a:schemeClr val="bg1"/>
                </a:solidFill>
                <a:latin typeface="Frutiger Next Com Condensed" panose="020B0506040204020203" pitchFamily="34" charset="0"/>
                <a:cs typeface="Arial" panose="020B0604020202020204" pitchFamily="34" charset="0"/>
              </a:rPr>
              <a:t>Social</a:t>
            </a:r>
            <a:r>
              <a:rPr lang="de-DE" altLang="de-DE" sz="1050" b="1" baseline="0" dirty="0">
                <a:solidFill>
                  <a:schemeClr val="bg1"/>
                </a:solidFill>
                <a:latin typeface="Frutiger Next Com Condensed" panose="020B0506040204020203" pitchFamily="34" charset="0"/>
                <a:cs typeface="Arial" panose="020B0604020202020204" pitchFamily="34" charset="0"/>
              </a:rPr>
              <a:t> Sciences</a:t>
            </a:r>
            <a:r>
              <a:rPr lang="de-DE" altLang="de-DE" sz="1050" b="1" dirty="0">
                <a:solidFill>
                  <a:schemeClr val="bg1"/>
                </a:solidFill>
                <a:latin typeface="Frutiger Next Com Condensed" panose="020B0506040204020203" pitchFamily="34" charset="0"/>
                <a:cs typeface="Arial" panose="020B0604020202020204" pitchFamily="34" charset="0"/>
              </a:rPr>
              <a:t>| University </a:t>
            </a:r>
            <a:r>
              <a:rPr lang="de-DE" altLang="de-DE" sz="1050" b="1" dirty="0" err="1">
                <a:solidFill>
                  <a:schemeClr val="bg1"/>
                </a:solidFill>
                <a:latin typeface="Frutiger Next Com Condensed" panose="020B0506040204020203" pitchFamily="34" charset="0"/>
                <a:cs typeface="Arial" panose="020B0604020202020204" pitchFamily="34" charset="0"/>
              </a:rPr>
              <a:t>of</a:t>
            </a:r>
            <a:r>
              <a:rPr lang="de-DE" altLang="de-DE" sz="1050" b="1" dirty="0">
                <a:solidFill>
                  <a:schemeClr val="bg1"/>
                </a:solidFill>
                <a:latin typeface="Frutiger Next Com Condensed" panose="020B0506040204020203" pitchFamily="34" charset="0"/>
                <a:cs typeface="Arial" panose="020B0604020202020204" pitchFamily="34" charset="0"/>
              </a:rPr>
              <a:t> Cologne </a:t>
            </a:r>
            <a:r>
              <a:rPr lang="de-DE" altLang="de-DE" sz="1050" b="1" baseline="0" dirty="0">
                <a:solidFill>
                  <a:schemeClr val="bg1"/>
                </a:solidFill>
                <a:latin typeface="Frutiger Next Com Condensed" panose="020B0506040204020203" pitchFamily="34" charset="0"/>
                <a:cs typeface="Arial" panose="020B0604020202020204" pitchFamily="34" charset="0"/>
              </a:rPr>
              <a:t>				</a:t>
            </a:r>
            <a:r>
              <a:rPr lang="de-DE" altLang="de-DE" sz="1050" b="0" baseline="0" dirty="0">
                <a:solidFill>
                  <a:schemeClr val="bg1"/>
                </a:solidFill>
                <a:latin typeface="Frutiger Next Com Condensed" panose="020B0506040204020203" pitchFamily="34" charset="0"/>
                <a:cs typeface="Arial" panose="020B0604020202020204" pitchFamily="34" charset="0"/>
              </a:rPr>
              <a:t>	                      </a:t>
            </a:r>
            <a:r>
              <a:rPr lang="de-DE" sz="1050" b="1" dirty="0" err="1">
                <a:latin typeface="Frutiger Next Com Condensed" panose="020B0506040204020203" pitchFamily="34" charset="0"/>
              </a:rPr>
              <a:t>Today‘s</a:t>
            </a:r>
            <a:r>
              <a:rPr lang="de-DE" sz="1050" b="1" dirty="0">
                <a:latin typeface="Frutiger Next Com Condensed" panose="020B0506040204020203" pitchFamily="34" charset="0"/>
              </a:rPr>
              <a:t> </a:t>
            </a:r>
            <a:r>
              <a:rPr lang="de-DE" sz="1050" b="1" dirty="0" err="1">
                <a:latin typeface="Frutiger Next Com Condensed" panose="020B0506040204020203" pitchFamily="34" charset="0"/>
              </a:rPr>
              <a:t>ideas</a:t>
            </a:r>
            <a:r>
              <a:rPr lang="de-DE" sz="1050" b="1" dirty="0">
                <a:latin typeface="Frutiger Next Com Condensed" panose="020B0506040204020203" pitchFamily="34" charset="0"/>
              </a:rPr>
              <a:t>. </a:t>
            </a:r>
            <a:r>
              <a:rPr lang="de-DE" sz="1050" b="1" dirty="0" err="1">
                <a:latin typeface="Frutiger Next Com Condensed" panose="020B0506040204020203" pitchFamily="34" charset="0"/>
              </a:rPr>
              <a:t>Tomorrow‘s</a:t>
            </a:r>
            <a:r>
              <a:rPr lang="de-DE" sz="1050" b="1" dirty="0">
                <a:latin typeface="Frutiger Next Com Condensed" panose="020B0506040204020203" pitchFamily="34" charset="0"/>
              </a:rPr>
              <a:t> </a:t>
            </a:r>
            <a:r>
              <a:rPr lang="de-DE" sz="1050" b="1" dirty="0" err="1">
                <a:latin typeface="Frutiger Next Com Condensed" panose="020B0506040204020203" pitchFamily="34" charset="0"/>
              </a:rPr>
              <a:t>impact</a:t>
            </a:r>
            <a:r>
              <a:rPr lang="de-DE" sz="1050" b="1" dirty="0">
                <a:latin typeface="Frutiger Next Com Condensed" panose="020B0506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2412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63" r:id="rId8"/>
    <p:sldLayoutId id="2147483662" r:id="rId9"/>
    <p:sldLayoutId id="2147483656" r:id="rId10"/>
    <p:sldLayoutId id="214748365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u="none" kern="1200">
          <a:solidFill>
            <a:schemeClr val="accent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rgbClr val="85BC22"/>
        </a:buClr>
        <a:buFont typeface="Arial" panose="020B0604020202020204" pitchFamily="34" charset="0"/>
        <a:buChar char="»"/>
        <a:defRPr sz="2200" kern="1200">
          <a:solidFill>
            <a:srgbClr val="3C5B4B"/>
          </a:solidFill>
          <a:latin typeface="+mn-lt"/>
          <a:ea typeface="+mn-ea"/>
          <a:cs typeface="Arial" panose="020B06040202020202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85BC22"/>
        </a:buClr>
        <a:buFont typeface="Arial" panose="020B0604020202020204" pitchFamily="34" charset="0"/>
        <a:buChar char="»"/>
        <a:defRPr sz="2200" kern="1200">
          <a:solidFill>
            <a:srgbClr val="3C5B4B"/>
          </a:solidFill>
          <a:latin typeface="+mn-lt"/>
          <a:ea typeface="+mn-ea"/>
          <a:cs typeface="Arial" panose="020B0604020202020204" pitchFamily="34" charset="0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85BC22"/>
        </a:buClr>
        <a:buFont typeface="Arial" panose="020B0604020202020204" pitchFamily="34" charset="0"/>
        <a:buChar char="»"/>
        <a:defRPr sz="2200" kern="1200">
          <a:solidFill>
            <a:srgbClr val="3C5B4B"/>
          </a:solidFill>
          <a:latin typeface="+mn-lt"/>
          <a:ea typeface="+mn-ea"/>
          <a:cs typeface="Arial" panose="020B0604020202020204" pitchFamily="34" charset="0"/>
        </a:defRPr>
      </a:lvl3pPr>
      <a:lvl4pPr marL="17145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85BC22"/>
        </a:buClr>
        <a:buFont typeface="Arial" panose="020B0604020202020204" pitchFamily="34" charset="0"/>
        <a:buChar char="»"/>
        <a:defRPr sz="2200" kern="1200">
          <a:solidFill>
            <a:srgbClr val="3C5B4B"/>
          </a:solidFill>
          <a:latin typeface="+mn-lt"/>
          <a:ea typeface="+mn-ea"/>
          <a:cs typeface="Arial" panose="020B0604020202020204" pitchFamily="34" charset="0"/>
        </a:defRPr>
      </a:lvl4pPr>
      <a:lvl5pPr marL="21717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85BC22"/>
        </a:buClr>
        <a:buFont typeface="Arial" panose="020B0604020202020204" pitchFamily="34" charset="0"/>
        <a:buChar char="»"/>
        <a:defRPr sz="2200" kern="1200">
          <a:solidFill>
            <a:srgbClr val="3C5B4B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10.jpeg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" b="11138"/>
          <a:stretch/>
        </p:blipFill>
        <p:spPr>
          <a:xfrm>
            <a:off x="0" y="0"/>
            <a:ext cx="12192000" cy="661416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495300"/>
            <a:ext cx="6522720" cy="21463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97498" y="829866"/>
            <a:ext cx="5723840" cy="840230"/>
          </a:xfrm>
        </p:spPr>
        <p:txBody>
          <a:bodyPr wrap="square">
            <a:spAutoFit/>
          </a:bodyPr>
          <a:lstStyle/>
          <a:p>
            <a:pPr algn="l"/>
            <a:r>
              <a:rPr lang="de-DE" sz="5400" dirty="0"/>
              <a:t>Headline</a:t>
            </a:r>
            <a:endParaRPr lang="de-DE" sz="5400" dirty="0">
              <a:solidFill>
                <a:srgbClr val="85BC22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87375" y="1796913"/>
            <a:ext cx="2047035" cy="415498"/>
          </a:xfrm>
        </p:spPr>
        <p:txBody>
          <a:bodyPr wrap="none" lIns="0" tIns="0" rIns="0" bIns="0">
            <a:spAutoFit/>
          </a:bodyPr>
          <a:lstStyle/>
          <a:p>
            <a:pPr algn="l"/>
            <a:r>
              <a:rPr lang="de-DE" sz="3000" dirty="0" err="1">
                <a:solidFill>
                  <a:schemeClr val="tx2"/>
                </a:solidFill>
                <a:latin typeface="+mn-lt"/>
              </a:rPr>
              <a:t>Subheading</a:t>
            </a:r>
            <a:endParaRPr lang="de-DE" sz="3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6" name="Rechteck 15"/>
          <p:cNvSpPr/>
          <p:nvPr/>
        </p:nvSpPr>
        <p:spPr>
          <a:xfrm rot="16200000">
            <a:off x="11228522" y="722143"/>
            <a:ext cx="155019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800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800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Lisa Beller</a:t>
            </a:r>
            <a:endParaRPr lang="de-DE" sz="800" dirty="0">
              <a:solidFill>
                <a:schemeClr val="bg1">
                  <a:alpha val="70000"/>
                </a:schemeClr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672" y="5431232"/>
            <a:ext cx="933090" cy="921342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C654-88A0-4713-9295-98A84BC99319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3377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 am a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I am a key point and offer </a:t>
            </a:r>
            <a:r>
              <a:rPr lang="en-US" b="1" dirty="0">
                <a:solidFill>
                  <a:srgbClr val="85BC22"/>
                </a:solidFill>
              </a:rPr>
              <a:t>exciting</a:t>
            </a:r>
            <a:r>
              <a:rPr lang="en-US" dirty="0"/>
              <a:t> and </a:t>
            </a:r>
            <a:r>
              <a:rPr lang="en-US" b="1" dirty="0">
                <a:solidFill>
                  <a:srgbClr val="85BC22"/>
                </a:solidFill>
              </a:rPr>
              <a:t>important information</a:t>
            </a:r>
            <a:endParaRPr lang="de-DE" b="1" dirty="0">
              <a:solidFill>
                <a:srgbClr val="85BC22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/>
              <a:t>I am another key point and am </a:t>
            </a:r>
            <a:r>
              <a:rPr lang="en-US" b="1" dirty="0">
                <a:solidFill>
                  <a:srgbClr val="85BC22"/>
                </a:solidFill>
              </a:rPr>
              <a:t>very interesting </a:t>
            </a:r>
            <a:r>
              <a:rPr lang="en-US" dirty="0"/>
              <a:t>and </a:t>
            </a:r>
            <a:r>
              <a:rPr lang="en-US" b="1" dirty="0">
                <a:solidFill>
                  <a:srgbClr val="85BC22"/>
                </a:solidFill>
              </a:rPr>
              <a:t>informative</a:t>
            </a:r>
            <a:endParaRPr lang="de-DE" b="1" dirty="0">
              <a:solidFill>
                <a:srgbClr val="85BC22"/>
              </a:solidFill>
            </a:endParaRPr>
          </a:p>
          <a:p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408307"/>
              </p:ext>
            </p:extLst>
          </p:nvPr>
        </p:nvGraphicFramePr>
        <p:xfrm>
          <a:off x="1318444" y="3429000"/>
          <a:ext cx="7838256" cy="1978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331">
                  <a:extLst>
                    <a:ext uri="{9D8B030D-6E8A-4147-A177-3AD203B41FA5}">
                      <a16:colId xmlns:a16="http://schemas.microsoft.com/office/drawing/2014/main" val="2263793221"/>
                    </a:ext>
                  </a:extLst>
                </a:gridCol>
                <a:gridCol w="7146925">
                  <a:extLst>
                    <a:ext uri="{9D8B030D-6E8A-4147-A177-3AD203B41FA5}">
                      <a16:colId xmlns:a16="http://schemas.microsoft.com/office/drawing/2014/main" val="780846601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Black" panose="020B0A04020102020204" pitchFamily="34" charset="0"/>
                          <a:ea typeface="Batang"/>
                          <a:cs typeface="Arial" panose="020B0604020202020204" pitchFamily="34" charset="0"/>
                        </a:rPr>
                        <a:t>31</a:t>
                      </a:r>
                      <a:r>
                        <a:rPr lang="en-US" sz="175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Batang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Batang"/>
                          <a:cs typeface="Arial" panose="020B0604020202020204" pitchFamily="34" charset="0"/>
                        </a:rPr>
                        <a:t>MAR</a:t>
                      </a:r>
                      <a:endParaRPr lang="en-US" sz="1750" b="1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Batang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3AF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kern="1200" noProof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Event / Deadline A</a:t>
                      </a:r>
                      <a:br>
                        <a:rPr lang="en-US" sz="1600" b="0" kern="1200" noProof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200" b="0" kern="1200" noProof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WiSo Building</a:t>
                      </a:r>
                      <a:r>
                        <a:rPr lang="en-US" sz="1200" b="0" kern="1200" baseline="0" noProof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// Room 201</a:t>
                      </a:r>
                      <a:endParaRPr lang="en-US" sz="1600" b="0" kern="1200" noProof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57607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83AF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" b="0" noProof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sz="200" b="0" noProof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5928490"/>
                  </a:ext>
                </a:extLst>
              </a:tr>
              <a:tr h="526152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Black" panose="020B0A04020102020204" pitchFamily="34" charset="0"/>
                          <a:ea typeface="Batang"/>
                          <a:cs typeface="Arial" panose="020B0604020202020204" pitchFamily="34" charset="0"/>
                        </a:rPr>
                        <a:t>30</a:t>
                      </a:r>
                      <a:endParaRPr lang="en-US" sz="1750" b="1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Black" panose="020B0A04020102020204" pitchFamily="34" charset="0"/>
                        <a:ea typeface="Batang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Batang"/>
                          <a:cs typeface="Arial" panose="020B0604020202020204" pitchFamily="34" charset="0"/>
                        </a:rPr>
                        <a:t>APR</a:t>
                      </a:r>
                      <a:endParaRPr lang="en-US" sz="1600" b="1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Batang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3AF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kern="1200" noProof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Event / Deadline B</a:t>
                      </a:r>
                    </a:p>
                    <a:p>
                      <a:pPr algn="l"/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WiSo Building // Room 201</a:t>
                      </a:r>
                      <a:endParaRPr lang="en-US" sz="1600" b="0" u="none" kern="1200" noProof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26863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83AF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" b="0" noProof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sz="200" b="0" noProof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1642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Black" panose="020B0A04020102020204" pitchFamily="34" charset="0"/>
                          <a:ea typeface="Batang"/>
                          <a:cs typeface="Arial" panose="020B0604020202020204" pitchFamily="34" charset="0"/>
                        </a:rPr>
                        <a:t>15</a:t>
                      </a:r>
                      <a:endParaRPr lang="en-US" sz="1750" b="1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Black" panose="020B0A04020102020204" pitchFamily="34" charset="0"/>
                        <a:ea typeface="Batang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Batang"/>
                          <a:cs typeface="Arial" panose="020B0604020202020204" pitchFamily="34" charset="0"/>
                        </a:rPr>
                        <a:t>JUN</a:t>
                      </a:r>
                      <a:endParaRPr lang="en-US" sz="1750" b="1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Batang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3AF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kern="1200" noProof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Event / Deadline C</a:t>
                      </a:r>
                    </a:p>
                    <a:p>
                      <a:pPr algn="l"/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WiSo- Building // Room 201</a:t>
                      </a:r>
                      <a:endParaRPr lang="en-US" sz="1600" b="0" kern="1200" noProof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743162"/>
                  </a:ext>
                </a:extLst>
              </a:tr>
            </a:tbl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C654-88A0-4713-9295-98A84BC99319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430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8"/>
          <p:cNvSpPr txBox="1">
            <a:spLocks/>
          </p:cNvSpPr>
          <p:nvPr/>
        </p:nvSpPr>
        <p:spPr bwMode="auto">
          <a:xfrm>
            <a:off x="6627366" y="1893840"/>
            <a:ext cx="3299487" cy="3523988"/>
          </a:xfrm>
          <a:prstGeom prst="rect">
            <a:avLst/>
          </a:prstGeom>
          <a:solidFill>
            <a:srgbClr val="85BC22"/>
          </a:solidFill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444500" dist="38100" dir="2700000" algn="tl" rotWithShape="0">
              <a:schemeClr val="tx2">
                <a:alpha val="35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1">
                <a:solidFill>
                  <a:srgbClr val="2B586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rgbClr val="2B586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sz="2400" b="1">
                <a:solidFill>
                  <a:srgbClr val="2B586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›"/>
              <a:defRPr sz="2000" b="1">
                <a:solidFill>
                  <a:srgbClr val="2B586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rgbClr val="2B586C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rgbClr val="2B586C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rgbClr val="2B586C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rgbClr val="2B586C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rgbClr val="2B586C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GB" sz="1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AFFILIATION</a:t>
            </a:r>
          </a:p>
          <a:p>
            <a:pPr>
              <a:defRPr/>
            </a:pPr>
            <a:r>
              <a:rPr lang="en-GB" sz="1800" b="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Carla Agrippina Colonia</a:t>
            </a:r>
          </a:p>
          <a:p>
            <a:endParaRPr lang="en-GB" sz="16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b="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+49 221 470 1393</a:t>
            </a:r>
          </a:p>
          <a:p>
            <a:r>
              <a:rPr lang="en-GB" sz="11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 - FR 9 - 10 am</a:t>
            </a:r>
            <a:br>
              <a:rPr lang="en-GB" sz="11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6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E-mail@wiso.uni-koeln.de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6627366" y="919136"/>
            <a:ext cx="3299487" cy="974705"/>
          </a:xfrm>
          <a:prstGeom prst="rect">
            <a:avLst/>
          </a:prstGeom>
          <a:effectLst>
            <a:outerShdw blurRad="444500" dist="38100" dir="2700000" algn="tl" rotWithShape="0">
              <a:schemeClr val="tx2">
                <a:alpha val="50000"/>
              </a:schemeClr>
            </a:outerShdw>
          </a:effectLst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u="sng" kern="1200">
                <a:solidFill>
                  <a:srgbClr val="85BC2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000" u="none" dirty="0">
                <a:solidFill>
                  <a:schemeClr val="bg1"/>
                </a:solidFill>
              </a:rPr>
              <a:t>In case of further questions please contact</a:t>
            </a:r>
            <a:endParaRPr lang="de-DE" sz="2000" u="none" dirty="0">
              <a:solidFill>
                <a:schemeClr val="bg1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1" r="17920"/>
          <a:stretch/>
        </p:blipFill>
        <p:spPr>
          <a:xfrm>
            <a:off x="1333949" y="1893840"/>
            <a:ext cx="4776395" cy="311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96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7" t="19805" r="4062" b="6051"/>
          <a:stretch/>
        </p:blipFill>
        <p:spPr>
          <a:xfrm>
            <a:off x="-617" y="0"/>
            <a:ext cx="12192617" cy="6598920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 rot="16200000">
            <a:off x="11228521" y="722144"/>
            <a:ext cx="155019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Lisa Beller</a:t>
            </a:r>
            <a:endParaRPr lang="de-DE" sz="800" dirty="0">
              <a:solidFill>
                <a:schemeClr val="tx2">
                  <a:alpha val="70000"/>
                </a:schemeClr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0" y="495300"/>
            <a:ext cx="6522720" cy="21463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Titel 1"/>
          <p:cNvSpPr txBox="1">
            <a:spLocks/>
          </p:cNvSpPr>
          <p:nvPr/>
        </p:nvSpPr>
        <p:spPr>
          <a:xfrm>
            <a:off x="497497" y="829866"/>
            <a:ext cx="5753751" cy="84023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u="none" kern="1200" cap="all" baseline="0">
                <a:solidFill>
                  <a:srgbClr val="85BC2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de-DE" sz="5400" dirty="0">
                <a:latin typeface="+mj-lt"/>
              </a:rPr>
              <a:t>Headline</a:t>
            </a:r>
            <a:endParaRPr lang="de-DE" sz="5400" b="0" dirty="0">
              <a:latin typeface="+mj-lt"/>
            </a:endParaRPr>
          </a:p>
        </p:txBody>
      </p:sp>
      <p:sp>
        <p:nvSpPr>
          <p:cNvPr id="25" name="Untertitel 2"/>
          <p:cNvSpPr txBox="1">
            <a:spLocks/>
          </p:cNvSpPr>
          <p:nvPr/>
        </p:nvSpPr>
        <p:spPr>
          <a:xfrm>
            <a:off x="587375" y="1796913"/>
            <a:ext cx="2047035" cy="4154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5BC22"/>
              </a:buClr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5BC22"/>
              </a:buClr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5BC22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5BC22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5BC22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3000" dirty="0" err="1">
                <a:latin typeface="+mn-lt"/>
              </a:rPr>
              <a:t>Subheading</a:t>
            </a:r>
            <a:endParaRPr lang="de-DE" sz="3000" dirty="0">
              <a:latin typeface="+mn-lt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28" y="5431232"/>
            <a:ext cx="933090" cy="921342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C654-88A0-4713-9295-98A84BC99319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1008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4" b="12297"/>
          <a:stretch/>
        </p:blipFill>
        <p:spPr>
          <a:xfrm>
            <a:off x="-15240" y="0"/>
            <a:ext cx="12207240" cy="6598920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 rot="16200000">
            <a:off x="11228521" y="722144"/>
            <a:ext cx="155019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Jörn Henn</a:t>
            </a:r>
            <a:endParaRPr lang="de-DE" sz="800" dirty="0">
              <a:solidFill>
                <a:schemeClr val="bg1">
                  <a:alpha val="70000"/>
                </a:schemeClr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0" y="495300"/>
            <a:ext cx="6522720" cy="21463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Titel 1"/>
          <p:cNvSpPr txBox="1">
            <a:spLocks/>
          </p:cNvSpPr>
          <p:nvPr/>
        </p:nvSpPr>
        <p:spPr>
          <a:xfrm>
            <a:off x="497498" y="829866"/>
            <a:ext cx="5749478" cy="84023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u="none" kern="1200" cap="all" baseline="0">
                <a:solidFill>
                  <a:srgbClr val="85BC2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de-DE" sz="5400" dirty="0">
                <a:latin typeface="+mj-lt"/>
              </a:rPr>
              <a:t>Headline</a:t>
            </a:r>
          </a:p>
        </p:txBody>
      </p:sp>
      <p:sp>
        <p:nvSpPr>
          <p:cNvPr id="25" name="Untertitel 2"/>
          <p:cNvSpPr txBox="1">
            <a:spLocks/>
          </p:cNvSpPr>
          <p:nvPr/>
        </p:nvSpPr>
        <p:spPr>
          <a:xfrm>
            <a:off x="587375" y="1796913"/>
            <a:ext cx="2047035" cy="4154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5BC22"/>
              </a:buClr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5BC22"/>
              </a:buClr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5BC22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5BC22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5BC22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3000" dirty="0" err="1">
                <a:latin typeface="+mn-lt"/>
              </a:rPr>
              <a:t>Subheading</a:t>
            </a:r>
            <a:endParaRPr lang="de-DE" sz="3000" dirty="0">
              <a:latin typeface="+mn-lt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28" y="5431232"/>
            <a:ext cx="933090" cy="921342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C654-88A0-4713-9295-98A84BC99319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4773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497497" y="829866"/>
            <a:ext cx="5715295" cy="84023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u="none" kern="1200" cap="all" baseline="0">
                <a:solidFill>
                  <a:srgbClr val="85BC2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de-DE" sz="5400" dirty="0" err="1">
                <a:latin typeface="+mj-lt"/>
              </a:rPr>
              <a:t>HEadline</a:t>
            </a:r>
            <a:endParaRPr lang="de-DE" sz="5400" b="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1" name="Untertitel 2"/>
          <p:cNvSpPr txBox="1">
            <a:spLocks/>
          </p:cNvSpPr>
          <p:nvPr/>
        </p:nvSpPr>
        <p:spPr>
          <a:xfrm>
            <a:off x="587375" y="1796913"/>
            <a:ext cx="2047035" cy="4154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5BC22"/>
              </a:buClr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5BC22"/>
              </a:buClr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5BC22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5BC22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5BC22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3000" dirty="0" err="1">
                <a:latin typeface="+mn-lt"/>
              </a:rPr>
              <a:t>Subheading</a:t>
            </a:r>
            <a:endParaRPr lang="de-DE" sz="3000" dirty="0">
              <a:latin typeface="+mn-lt"/>
            </a:endParaRPr>
          </a:p>
        </p:txBody>
      </p:sp>
      <p:sp>
        <p:nvSpPr>
          <p:cNvPr id="8" name="Foliennummernplatzhalter 5"/>
          <p:cNvSpPr txBox="1">
            <a:spLocks/>
          </p:cNvSpPr>
          <p:nvPr/>
        </p:nvSpPr>
        <p:spPr>
          <a:xfrm>
            <a:off x="11660736" y="6597353"/>
            <a:ext cx="531264" cy="26064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03BC654-88A0-4713-9295-98A84BC99319}" type="slidenum">
              <a:rPr lang="de-DE" sz="1050" b="1" smtClean="0">
                <a:solidFill>
                  <a:schemeClr val="bg1"/>
                </a:solidFill>
              </a:rPr>
              <a:pPr algn="r"/>
              <a:t>4</a:t>
            </a:fld>
            <a:endParaRPr lang="de-DE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108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7991" t="699" r="15673" b="-699"/>
          <a:stretch/>
        </p:blipFill>
        <p:spPr>
          <a:xfrm>
            <a:off x="8346428" y="0"/>
            <a:ext cx="3845572" cy="66446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7293" y="350959"/>
            <a:ext cx="6652586" cy="1325563"/>
          </a:xfrm>
        </p:spPr>
        <p:txBody>
          <a:bodyPr>
            <a:normAutofit/>
          </a:bodyPr>
          <a:lstStyle/>
          <a:p>
            <a:r>
              <a:rPr lang="en-US" sz="3200" dirty="0"/>
              <a:t>Heritage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47293" y="1676522"/>
            <a:ext cx="5930660" cy="4181337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800" dirty="0"/>
              <a:t>Founded in 1901 as a School of Commerce, we have extended our scope to Economics, Sociology, and Politics and have now over a century experience in the education of new generations of business professionals, economists, sociologists, and political experts.</a:t>
            </a:r>
          </a:p>
        </p:txBody>
      </p:sp>
      <p:sp>
        <p:nvSpPr>
          <p:cNvPr id="5" name="Rechteck 4"/>
          <p:cNvSpPr/>
          <p:nvPr/>
        </p:nvSpPr>
        <p:spPr>
          <a:xfrm rot="16200000">
            <a:off x="11164904" y="722145"/>
            <a:ext cx="155019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L. Hoffmann</a:t>
            </a:r>
            <a:endParaRPr lang="de-DE" sz="800" dirty="0">
              <a:solidFill>
                <a:schemeClr val="bg1">
                  <a:alpha val="50000"/>
                </a:schemeClr>
              </a:solidFill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9336088" y="965856"/>
            <a:ext cx="2751512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u="sng" kern="1200">
                <a:solidFill>
                  <a:srgbClr val="365F7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4800" dirty="0">
                <a:solidFill>
                  <a:schemeClr val="bg1"/>
                </a:solidFill>
                <a:effectLst>
                  <a:outerShdw blurRad="1270000" sx="102000" sy="102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97</a:t>
            </a:r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9336088" y="1879014"/>
            <a:ext cx="275151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365F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365F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365F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365F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365F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000" b="1" dirty="0">
                <a:solidFill>
                  <a:schemeClr val="bg1"/>
                </a:solidFill>
                <a:effectLst>
                  <a:outerShdw blurRad="1270000" sx="102000" sy="102000" algn="ctr" rotWithShape="0">
                    <a:schemeClr val="tx1"/>
                  </a:outerShdw>
                </a:effectLst>
              </a:rPr>
              <a:t>Professors</a:t>
            </a:r>
            <a:endParaRPr lang="de-DE" sz="1400" dirty="0">
              <a:solidFill>
                <a:schemeClr val="bg1"/>
              </a:solidFill>
              <a:effectLst>
                <a:outerShdw blurRad="1270000" sx="102000" sy="102000" algn="ctr" rotWithShape="0">
                  <a:schemeClr val="tx1"/>
                </a:outerShdw>
              </a:effectLst>
            </a:endParaRPr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9336088" y="2575421"/>
            <a:ext cx="2751512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u="sng" kern="1200">
                <a:solidFill>
                  <a:srgbClr val="365F7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4800" dirty="0">
                <a:solidFill>
                  <a:schemeClr val="bg1"/>
                </a:solidFill>
                <a:effectLst>
                  <a:outerShdw blurRad="1270000" sx="102000" sy="102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4" name="Inhaltsplatzhalter 2"/>
          <p:cNvSpPr txBox="1">
            <a:spLocks/>
          </p:cNvSpPr>
          <p:nvPr/>
        </p:nvSpPr>
        <p:spPr>
          <a:xfrm>
            <a:off x="9336088" y="3510194"/>
            <a:ext cx="2751512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365F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365F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365F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365F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365F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 err="1">
                <a:solidFill>
                  <a:schemeClr val="bg1"/>
                </a:solidFill>
                <a:effectLst>
                  <a:outerShdw blurRad="1270000" sx="102000" sy="102000" algn="ctr" rotWithShape="0">
                    <a:schemeClr val="tx1"/>
                  </a:outerShdw>
                </a:effectLst>
              </a:rPr>
              <a:t>Bachelor‘s</a:t>
            </a:r>
            <a:r>
              <a:rPr lang="de-DE" sz="2000" b="1" dirty="0">
                <a:solidFill>
                  <a:schemeClr val="bg1"/>
                </a:solidFill>
                <a:effectLst>
                  <a:outerShdw blurRad="1270000" sx="102000" sy="102000" algn="ctr" rotWithShape="0">
                    <a:schemeClr val="tx1"/>
                  </a:outerShdw>
                </a:effectLst>
              </a:rPr>
              <a:t> programmes</a:t>
            </a:r>
            <a:endParaRPr lang="de-DE" sz="1400" dirty="0">
              <a:solidFill>
                <a:schemeClr val="bg1"/>
              </a:solidFill>
              <a:effectLst>
                <a:outerShdw blurRad="1270000" sx="102000" sy="102000" algn="ctr" rotWithShape="0">
                  <a:schemeClr val="tx1"/>
                </a:outerShdw>
              </a:effectLst>
            </a:endParaRPr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9336088" y="4340342"/>
            <a:ext cx="2751512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u="sng" kern="1200">
                <a:solidFill>
                  <a:srgbClr val="365F7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4800" dirty="0">
                <a:solidFill>
                  <a:schemeClr val="bg1"/>
                </a:solidFill>
                <a:effectLst>
                  <a:outerShdw blurRad="1270000" sx="102000" sy="102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15</a:t>
            </a:r>
          </a:p>
        </p:txBody>
      </p:sp>
      <p:sp>
        <p:nvSpPr>
          <p:cNvPr id="16" name="Inhaltsplatzhalter 2"/>
          <p:cNvSpPr txBox="1">
            <a:spLocks/>
          </p:cNvSpPr>
          <p:nvPr/>
        </p:nvSpPr>
        <p:spPr>
          <a:xfrm>
            <a:off x="9336088" y="5274691"/>
            <a:ext cx="275151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365F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365F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365F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365F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365F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000" b="1" dirty="0" err="1">
                <a:solidFill>
                  <a:schemeClr val="bg1"/>
                </a:solidFill>
                <a:effectLst>
                  <a:outerShdw blurRad="1270000" sx="102000" sy="102000" algn="ctr" rotWithShape="0">
                    <a:schemeClr val="tx1"/>
                  </a:outerShdw>
                </a:effectLst>
              </a:rPr>
              <a:t>Master‘s</a:t>
            </a:r>
            <a:r>
              <a:rPr lang="de-DE" sz="2000" b="1" dirty="0">
                <a:solidFill>
                  <a:schemeClr val="bg1"/>
                </a:solidFill>
                <a:effectLst>
                  <a:outerShdw blurRad="1270000" sx="102000" sy="102000" algn="ctr" rotWithShape="0">
                    <a:schemeClr val="tx1"/>
                  </a:outerShdw>
                </a:effectLst>
              </a:rPr>
              <a:t> programmes</a:t>
            </a:r>
            <a:endParaRPr lang="de-DE" sz="1400" dirty="0">
              <a:solidFill>
                <a:schemeClr val="bg1"/>
              </a:solidFill>
              <a:effectLst>
                <a:outerShdw blurRad="1270000" sx="102000" sy="102000" algn="ctr" rotWithShape="0">
                  <a:schemeClr val="tx1"/>
                </a:outerShdw>
              </a:effectLst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C654-88A0-4713-9295-98A84BC99319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82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20EFB4B9-68A1-DA47-ACCF-7E2E7F00A1A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8666115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name="think-cell Folie" r:id="rId5" imgW="7772400" imgH="10058400" progId="TCLayout.ActiveDocument.1">
                  <p:embed/>
                </p:oleObj>
              </mc:Choice>
              <mc:Fallback>
                <p:oleObj name="think-cell Folie" r:id="rId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5D7BF03E-1B71-9D48-9680-425F342E998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3600" b="1" dirty="0">
              <a:latin typeface="Arial" panose="020B0604020202020204" pitchFamily="34" charset="0"/>
              <a:ea typeface="+mj-ea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Our</a:t>
            </a:r>
            <a:r>
              <a:rPr lang="de-DE" dirty="0"/>
              <a:t> Vision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592579"/>
            <a:ext cx="10515600" cy="450587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To be among the leading academic institutions  in Management, Economics, and Social Sciences in Europe, measured in terms of </a:t>
            </a:r>
          </a:p>
          <a:p>
            <a:pPr>
              <a:lnSpc>
                <a:spcPct val="150000"/>
              </a:lnSpc>
            </a:pPr>
            <a:r>
              <a:rPr lang="en-US" dirty="0"/>
              <a:t>quality and visibility of our research in selected fields,</a:t>
            </a:r>
          </a:p>
          <a:p>
            <a:pPr>
              <a:lnSpc>
                <a:spcPct val="150000"/>
              </a:lnSpc>
            </a:pPr>
            <a:r>
              <a:rPr lang="en-US" dirty="0"/>
              <a:t>education and preparation of open-minded students for future careers, and </a:t>
            </a:r>
          </a:p>
          <a:p>
            <a:pPr>
              <a:lnSpc>
                <a:spcPct val="150000"/>
              </a:lnSpc>
            </a:pPr>
            <a:r>
              <a:rPr lang="en-US" dirty="0"/>
              <a:t>the impact that our activities have on people, </a:t>
            </a:r>
            <a:r>
              <a:rPr lang="en-US" dirty="0" err="1"/>
              <a:t>organisations</a:t>
            </a:r>
            <a:r>
              <a:rPr lang="en-US" dirty="0"/>
              <a:t>, society, and the planet.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C654-88A0-4713-9295-98A84BC99319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210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/>
        </p:nvSpPr>
        <p:spPr>
          <a:xfrm>
            <a:off x="1490607" y="1866306"/>
            <a:ext cx="9374038" cy="2387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u="none" kern="1200">
                <a:solidFill>
                  <a:srgbClr val="85BC2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de-DE" sz="5400" dirty="0">
                <a:solidFill>
                  <a:schemeClr val="bg1"/>
                </a:solidFill>
              </a:rPr>
              <a:t>„Today’s ideas. </a:t>
            </a:r>
          </a:p>
          <a:p>
            <a:pPr algn="ctr"/>
            <a:r>
              <a:rPr lang="de-DE" sz="5400" dirty="0">
                <a:solidFill>
                  <a:schemeClr val="bg1"/>
                </a:solidFill>
              </a:rPr>
              <a:t>Tomorrow’s impact.“</a:t>
            </a:r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1489494" y="3828281"/>
            <a:ext cx="9144000" cy="1655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5BC22"/>
              </a:buClr>
              <a:buFont typeface="Arial" panose="020B0604020202020204" pitchFamily="34" charset="0"/>
              <a:buChar char="»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5BC22"/>
              </a:buClr>
              <a:buFont typeface="Arial" panose="020B0604020202020204" pitchFamily="34" charset="0"/>
              <a:buChar char="»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5BC22"/>
              </a:buClr>
              <a:buFont typeface="Arial" panose="020B0604020202020204" pitchFamily="34" charset="0"/>
              <a:buChar char="»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5BC22"/>
              </a:buClr>
              <a:buFont typeface="Arial" panose="020B0604020202020204" pitchFamily="34" charset="0"/>
              <a:buChar char="»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5BC22"/>
              </a:buClr>
              <a:buFont typeface="Arial" panose="020B0604020202020204" pitchFamily="34" charset="0"/>
              <a:buChar char="»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dirty="0" err="1">
                <a:solidFill>
                  <a:schemeClr val="bg1"/>
                </a:solidFill>
              </a:rPr>
              <a:t>Our</a:t>
            </a:r>
            <a:r>
              <a:rPr lang="de-DE" dirty="0">
                <a:solidFill>
                  <a:schemeClr val="bg1"/>
                </a:solidFill>
              </a:rPr>
              <a:t> Claim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11658600" y="6597650"/>
            <a:ext cx="533400" cy="260350"/>
          </a:xfrm>
          <a:prstGeom prst="rect">
            <a:avLst/>
          </a:prstGeom>
        </p:spPr>
        <p:txBody>
          <a:bodyPr/>
          <a:lstStyle/>
          <a:p>
            <a:pPr algn="r"/>
            <a:fld id="{E03BC654-88A0-4713-9295-98A84BC99319}" type="slidenum">
              <a:rPr lang="de-DE" sz="1050" b="1" smtClean="0">
                <a:solidFill>
                  <a:schemeClr val="bg1"/>
                </a:solidFill>
              </a:rPr>
              <a:pPr algn="r"/>
              <a:t>7</a:t>
            </a:fld>
            <a:endParaRPr lang="de-DE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583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AE658D9D-1EE7-1846-BBF7-BCF0AB4CF34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864013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" name="think-cell Folie" r:id="rId5" imgW="7772400" imgH="10058400" progId="TCLayout.ActiveDocument.1">
                  <p:embed/>
                </p:oleObj>
              </mc:Choice>
              <mc:Fallback>
                <p:oleObj name="think-cell Folie" r:id="rId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047B35C6-7E35-2A45-A025-F1AA7FBAA9E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3600" b="1" dirty="0">
              <a:latin typeface="Arial" panose="020B0604020202020204" pitchFamily="34" charset="0"/>
              <a:ea typeface="+mj-ea"/>
              <a:sym typeface="Arial" panose="020B0604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1" r="5354"/>
          <a:stretch/>
        </p:blipFill>
        <p:spPr>
          <a:xfrm>
            <a:off x="7772400" y="0"/>
            <a:ext cx="4419600" cy="65989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897880" cy="1325563"/>
          </a:xfrm>
        </p:spPr>
        <p:txBody>
          <a:bodyPr/>
          <a:lstStyle/>
          <a:p>
            <a:r>
              <a:rPr lang="de-DE" dirty="0"/>
              <a:t>Great Location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592580"/>
            <a:ext cx="5897880" cy="4584383"/>
          </a:xfrm>
        </p:spPr>
        <p:txBody>
          <a:bodyPr>
            <a:normAutofit/>
          </a:bodyPr>
          <a:lstStyle/>
          <a:p>
            <a:r>
              <a:rPr lang="en-US" sz="2100" dirty="0"/>
              <a:t>With one million citizens (10 % of them students) and a lively start-up culture, Cologne is the economic and scientific </a:t>
            </a:r>
            <a:r>
              <a:rPr lang="en-US" sz="2100" dirty="0" err="1"/>
              <a:t>centre</a:t>
            </a:r>
            <a:r>
              <a:rPr lang="en-US" sz="2100" dirty="0"/>
              <a:t> of the Rhineland region.</a:t>
            </a:r>
          </a:p>
          <a:p>
            <a:r>
              <a:rPr lang="en-US" sz="2100" dirty="0"/>
              <a:t>Cologne is also proud of its reputation as a vibrant and tolerant city that is simultaneously multicultural – with 18% non-German residents – and strong in its local identity. </a:t>
            </a:r>
          </a:p>
          <a:p>
            <a:r>
              <a:rPr lang="en-US" sz="2100" dirty="0"/>
              <a:t>“</a:t>
            </a:r>
            <a:r>
              <a:rPr lang="en-US" sz="2100" dirty="0" err="1"/>
              <a:t>Karneval</a:t>
            </a:r>
            <a:r>
              <a:rPr lang="en-US" sz="2100" dirty="0"/>
              <a:t>”, Cologne’s famous carnival season taking place every February, and the popular local beer “Kölsch”, brewed exclusively in Cologne, are only two examples of the vivid cultivation of the city’s traditions.</a:t>
            </a:r>
          </a:p>
        </p:txBody>
      </p:sp>
      <p:sp>
        <p:nvSpPr>
          <p:cNvPr id="5" name="Rechteck 4"/>
          <p:cNvSpPr/>
          <p:nvPr/>
        </p:nvSpPr>
        <p:spPr>
          <a:xfrm rot="16200000">
            <a:off x="11232982" y="722145"/>
            <a:ext cx="155019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Jörn Henn</a:t>
            </a:r>
            <a:endParaRPr lang="de-DE" sz="800" dirty="0">
              <a:solidFill>
                <a:schemeClr val="bg1">
                  <a:alpha val="70000"/>
                </a:scheme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C654-88A0-4713-9295-98A84BC99319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913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5920" y="365125"/>
            <a:ext cx="5897880" cy="1325563"/>
          </a:xfrm>
        </p:spPr>
        <p:txBody>
          <a:bodyPr/>
          <a:lstStyle/>
          <a:p>
            <a:r>
              <a:rPr lang="de-DE" dirty="0" err="1"/>
              <a:t>Our</a:t>
            </a:r>
            <a:r>
              <a:rPr lang="de-DE" dirty="0"/>
              <a:t> Values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1" r="13814"/>
          <a:stretch/>
        </p:blipFill>
        <p:spPr>
          <a:xfrm>
            <a:off x="-1" y="0"/>
            <a:ext cx="4657725" cy="6597651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 rot="16200000">
            <a:off x="-548730" y="722144"/>
            <a:ext cx="155019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Gregor Hübl</a:t>
            </a:r>
            <a:endParaRPr lang="de-DE" sz="800" dirty="0">
              <a:solidFill>
                <a:schemeClr val="bg1">
                  <a:alpha val="70000"/>
                </a:scheme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C654-88A0-4713-9295-98A84BC99319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5A9BD6BE-C553-4A89-95C8-BD6180CD9D79}"/>
              </a:ext>
            </a:extLst>
          </p:cNvPr>
          <p:cNvSpPr txBox="1">
            <a:spLocks/>
          </p:cNvSpPr>
          <p:nvPr/>
        </p:nvSpPr>
        <p:spPr>
          <a:xfrm>
            <a:off x="5388685" y="1362851"/>
            <a:ext cx="6337150" cy="5032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5BC22"/>
              </a:buClr>
              <a:buFont typeface="Arial" panose="020B0604020202020204" pitchFamily="34" charset="0"/>
              <a:buChar char="»"/>
              <a:defRPr sz="2200" kern="1200">
                <a:solidFill>
                  <a:srgbClr val="3C5B4B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5BC22"/>
              </a:buClr>
              <a:buFont typeface="Arial" panose="020B0604020202020204" pitchFamily="34" charset="0"/>
              <a:buChar char="»"/>
              <a:defRPr sz="2200" kern="1200">
                <a:solidFill>
                  <a:srgbClr val="3C5B4B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5BC22"/>
              </a:buClr>
              <a:buFont typeface="Arial" panose="020B0604020202020204" pitchFamily="34" charset="0"/>
              <a:buChar char="»"/>
              <a:defRPr sz="2200" kern="1200">
                <a:solidFill>
                  <a:srgbClr val="3C5B4B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5BC22"/>
              </a:buClr>
              <a:buFont typeface="Arial" panose="020B0604020202020204" pitchFamily="34" charset="0"/>
              <a:buChar char="»"/>
              <a:defRPr sz="2200" kern="1200">
                <a:solidFill>
                  <a:srgbClr val="3C5B4B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5BC22"/>
              </a:buClr>
              <a:buFont typeface="Arial" panose="020B0604020202020204" pitchFamily="34" charset="0"/>
              <a:buChar char="»"/>
              <a:defRPr sz="2200" kern="1200">
                <a:solidFill>
                  <a:srgbClr val="3C5B4B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b="1" dirty="0" err="1"/>
              <a:t>Plurality</a:t>
            </a:r>
            <a:endParaRPr lang="de-DE" sz="1800" b="1" dirty="0"/>
          </a:p>
          <a:p>
            <a:pPr lvl="1"/>
            <a:r>
              <a:rPr lang="en-US" sz="1300" dirty="0"/>
              <a:t>We value academic freedom, including open discussions of opposing views</a:t>
            </a:r>
          </a:p>
          <a:p>
            <a:pPr lvl="1"/>
            <a:r>
              <a:rPr lang="en-US" sz="1300" dirty="0"/>
              <a:t>We value independent thinking</a:t>
            </a:r>
          </a:p>
          <a:p>
            <a:pPr lvl="1"/>
            <a:r>
              <a:rPr lang="en-US" sz="1300" dirty="0"/>
              <a:t>We strive for diverse and international faculty, staff and students</a:t>
            </a:r>
          </a:p>
          <a:p>
            <a:pPr lvl="1"/>
            <a:r>
              <a:rPr lang="en-US" sz="1300" dirty="0"/>
              <a:t>We value multi-disciplinary research</a:t>
            </a:r>
          </a:p>
          <a:p>
            <a:pPr lvl="1"/>
            <a:r>
              <a:rPr lang="en-US" sz="1300" dirty="0"/>
              <a:t>We value international cooperation within networks of academic institution</a:t>
            </a:r>
            <a:endParaRPr lang="de-DE" sz="1300" dirty="0"/>
          </a:p>
          <a:p>
            <a:r>
              <a:rPr lang="de-DE" sz="1800" b="1" dirty="0"/>
              <a:t>Authenticity</a:t>
            </a:r>
            <a:endParaRPr lang="en-US" sz="1300" dirty="0"/>
          </a:p>
          <a:p>
            <a:pPr lvl="1"/>
            <a:r>
              <a:rPr lang="en-US" sz="1300" dirty="0"/>
              <a:t>We value our academic heritage as a multidisciplinary Faculty</a:t>
            </a:r>
          </a:p>
          <a:p>
            <a:pPr lvl="1"/>
            <a:r>
              <a:rPr lang="en-US" sz="1300" dirty="0"/>
              <a:t>We value our local heritage of Cologne as a 2000-year-old multicultural city at the crossroads of trade flows</a:t>
            </a:r>
          </a:p>
          <a:p>
            <a:pPr lvl="1"/>
            <a:r>
              <a:rPr lang="en-US" sz="1300" dirty="0"/>
              <a:t>We value Cologne's spirit of ‘</a:t>
            </a:r>
            <a:r>
              <a:rPr lang="en-US" sz="1300" dirty="0" err="1"/>
              <a:t>Lebensfreude</a:t>
            </a:r>
            <a:r>
              <a:rPr lang="en-US" sz="1300" dirty="0"/>
              <a:t>’</a:t>
            </a:r>
          </a:p>
          <a:p>
            <a:pPr lvl="1"/>
            <a:r>
              <a:rPr lang="en-US" sz="1300" dirty="0"/>
              <a:t>We are honest with each other and present our authentic selves</a:t>
            </a:r>
          </a:p>
          <a:p>
            <a:pPr lvl="1"/>
            <a:r>
              <a:rPr lang="en-US" sz="1300" dirty="0"/>
              <a:t>We value curiosity, creativity and entrepreneurial spirit</a:t>
            </a:r>
            <a:endParaRPr lang="de-DE" sz="1300" dirty="0"/>
          </a:p>
          <a:p>
            <a:r>
              <a:rPr lang="de-DE" sz="1800" b="1" dirty="0" err="1"/>
              <a:t>Responsibility</a:t>
            </a:r>
            <a:endParaRPr lang="de-DE" sz="1800" b="1" dirty="0"/>
          </a:p>
          <a:p>
            <a:pPr lvl="1"/>
            <a:r>
              <a:rPr lang="en-US" sz="1300" dirty="0"/>
              <a:t>We strive for excellence in research, teaching, outreach and administration</a:t>
            </a:r>
          </a:p>
          <a:p>
            <a:pPr lvl="1"/>
            <a:r>
              <a:rPr lang="en-US" sz="1300" dirty="0"/>
              <a:t>We strive for rigor and relevance in research</a:t>
            </a:r>
          </a:p>
          <a:p>
            <a:pPr lvl="1"/>
            <a:r>
              <a:rPr lang="en-US" sz="1300" dirty="0"/>
              <a:t>We strive for impact and are pragmatic</a:t>
            </a:r>
          </a:p>
          <a:p>
            <a:pPr lvl="1"/>
            <a:r>
              <a:rPr lang="en-US" sz="1300" dirty="0"/>
              <a:t>We feel responsible for contributing to a sustainable world</a:t>
            </a:r>
          </a:p>
          <a:p>
            <a:pPr lvl="1"/>
            <a:r>
              <a:rPr lang="en-US" sz="1300" dirty="0"/>
              <a:t>We adhere to high ethical standards</a:t>
            </a:r>
            <a:endParaRPr lang="de-DE" sz="1300" dirty="0"/>
          </a:p>
          <a:p>
            <a:r>
              <a:rPr lang="de-DE" sz="1800" b="1" dirty="0" err="1"/>
              <a:t>Togetherness</a:t>
            </a:r>
            <a:endParaRPr lang="en-US" sz="1300" dirty="0"/>
          </a:p>
          <a:p>
            <a:pPr lvl="1"/>
            <a:r>
              <a:rPr lang="en-US" sz="1300" dirty="0"/>
              <a:t>We value our WiSo-Faculty as a community</a:t>
            </a:r>
          </a:p>
          <a:p>
            <a:pPr lvl="1"/>
            <a:r>
              <a:rPr lang="en-US" sz="1300" dirty="0"/>
              <a:t>We work together to achieve our WiSo goals and respect broadly supported decisions</a:t>
            </a:r>
          </a:p>
          <a:p>
            <a:pPr lvl="1"/>
            <a:r>
              <a:rPr lang="en-US" sz="1300" dirty="0"/>
              <a:t>We value all stakeholders and consider their interests</a:t>
            </a:r>
          </a:p>
          <a:p>
            <a:pPr lvl="1"/>
            <a:r>
              <a:rPr lang="en-US" sz="1300" dirty="0"/>
              <a:t>We strive for a sense of belonging and interact in a respectful and friendly manner</a:t>
            </a:r>
          </a:p>
          <a:p>
            <a:pPr lvl="1"/>
            <a:r>
              <a:rPr lang="en-US" sz="1300" dirty="0"/>
              <a:t>We value collegiality and collaboration</a:t>
            </a:r>
          </a:p>
          <a:p>
            <a:endParaRPr lang="de-DE" b="1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56D337-3868-4301-8D7D-827F32447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0133" y="66956"/>
            <a:ext cx="1668423" cy="153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2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cVKYdji4Da3u66.mMd_6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sWWsHErgOUii7dkY0I3i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N.R32SD.PVxRtijJCOZYA"/>
</p:tagLst>
</file>

<file path=ppt/theme/theme1.xml><?xml version="1.0" encoding="utf-8"?>
<a:theme xmlns:a="http://schemas.openxmlformats.org/drawingml/2006/main" name="Office">
  <a:themeElements>
    <a:clrScheme name="WiS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3AF23"/>
      </a:accent1>
      <a:accent2>
        <a:srgbClr val="A3BC5F"/>
      </a:accent2>
      <a:accent3>
        <a:srgbClr val="BCCC8A"/>
      </a:accent3>
      <a:accent4>
        <a:srgbClr val="D3DDB2"/>
      </a:accent4>
      <a:accent5>
        <a:srgbClr val="457A93"/>
      </a:accent5>
      <a:accent6>
        <a:srgbClr val="7F7F7F"/>
      </a:accent6>
      <a:hlink>
        <a:srgbClr val="0563C1"/>
      </a:hlink>
      <a:folHlink>
        <a:srgbClr val="954F72"/>
      </a:folHlink>
    </a:clrScheme>
    <a:fontScheme name="WiSo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83AF23"/>
        </a:solidFill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558</Words>
  <Application>Microsoft Office PowerPoint</Application>
  <PresentationFormat>Breitbild</PresentationFormat>
  <Paragraphs>94</Paragraphs>
  <Slides>11</Slides>
  <Notes>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8" baseType="lpstr">
      <vt:lpstr>Batang</vt:lpstr>
      <vt:lpstr>Arial</vt:lpstr>
      <vt:lpstr>Arial Black</vt:lpstr>
      <vt:lpstr>Calibri</vt:lpstr>
      <vt:lpstr>Frutiger Next Com Condensed</vt:lpstr>
      <vt:lpstr>Office</vt:lpstr>
      <vt:lpstr>think-cell Folie</vt:lpstr>
      <vt:lpstr>Headline</vt:lpstr>
      <vt:lpstr>PowerPoint-Präsentation</vt:lpstr>
      <vt:lpstr>PowerPoint-Präsentation</vt:lpstr>
      <vt:lpstr>PowerPoint-Präsentation</vt:lpstr>
      <vt:lpstr>Heritage</vt:lpstr>
      <vt:lpstr>Our Vision</vt:lpstr>
      <vt:lpstr>PowerPoint-Präsentation</vt:lpstr>
      <vt:lpstr>Great Location</vt:lpstr>
      <vt:lpstr>Our Values</vt:lpstr>
      <vt:lpstr>I am a headline</vt:lpstr>
      <vt:lpstr>PowerPoint-Präsentation</vt:lpstr>
    </vt:vector>
  </TitlesOfParts>
  <Manager/>
  <Company>Faculty of Management, Economics and Social Sciences of the University of Cologne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WiSo Faculty</dc:title>
  <dc:subject/>
  <dc:creator>WiSo-Marketing</dc:creator>
  <cp:keywords/>
  <dc:description/>
  <cp:lastModifiedBy>Scheu Daniel</cp:lastModifiedBy>
  <cp:revision>255</cp:revision>
  <dcterms:created xsi:type="dcterms:W3CDTF">2019-01-24T15:42:54Z</dcterms:created>
  <dcterms:modified xsi:type="dcterms:W3CDTF">2023-06-13T15:05:56Z</dcterms:modified>
  <cp:category/>
</cp:coreProperties>
</file>